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8" r:id="rId9"/>
    <p:sldId id="269" r:id="rId10"/>
    <p:sldId id="271" r:id="rId11"/>
    <p:sldId id="272" r:id="rId12"/>
    <p:sldId id="262" r:id="rId13"/>
    <p:sldId id="263" r:id="rId14"/>
    <p:sldId id="274" r:id="rId15"/>
    <p:sldId id="275" r:id="rId16"/>
    <p:sldId id="276" r:id="rId17"/>
    <p:sldId id="277" r:id="rId18"/>
    <p:sldId id="278" r:id="rId19"/>
    <p:sldId id="265" r:id="rId20"/>
    <p:sldId id="279" r:id="rId21"/>
    <p:sldId id="280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7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84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7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4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6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6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2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9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etbootstrap.com/docs/5.1/getting-started/introduc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9121" y="2134553"/>
            <a:ext cx="7518559" cy="16254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00"/>
              </a:lnSpc>
              <a:buNone/>
            </a:pPr>
            <a:r>
              <a:rPr lang="en-US" sz="512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Welcome to Our Bedding Paradise</a:t>
            </a:r>
            <a:endParaRPr lang="en-US" sz="5120" dirty="0"/>
          </a:p>
        </p:txBody>
      </p:sp>
      <p:sp>
        <p:nvSpPr>
          <p:cNvPr id="6" name="Text 2"/>
          <p:cNvSpPr/>
          <p:nvPr/>
        </p:nvSpPr>
        <p:spPr>
          <a:xfrm>
            <a:off x="6299121" y="4085034"/>
            <a:ext cx="7518559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our high-quality bedding products, including fitted sheets, pillowcases, comforters, pillow shams, and bed skirts. With our search recommendation engine and automated image enhancement, we make your online shopping experience a delight.</a:t>
            </a:r>
            <a:endParaRPr lang="en-US" sz="1707" dirty="0"/>
          </a:p>
        </p:txBody>
      </p:sp>
      <p:sp>
        <p:nvSpPr>
          <p:cNvPr id="7" name="Shape 3"/>
          <p:cNvSpPr/>
          <p:nvPr/>
        </p:nvSpPr>
        <p:spPr>
          <a:xfrm>
            <a:off x="6299121" y="5732026"/>
            <a:ext cx="346710" cy="346710"/>
          </a:xfrm>
          <a:prstGeom prst="roundRect">
            <a:avLst>
              <a:gd name="adj" fmla="val 2637098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754178" y="5715714"/>
            <a:ext cx="2431137" cy="379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7"/>
              </a:lnSpc>
              <a:buNone/>
            </a:pPr>
            <a:endParaRPr lang="en-US" sz="21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F541120-C416-F0B5-31D7-F2AEF9E1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C545A8-D211-A5CD-4A78-C49CB4974F28}"/>
              </a:ext>
            </a:extLst>
          </p:cNvPr>
          <p:cNvSpPr/>
          <p:nvPr/>
        </p:nvSpPr>
        <p:spPr>
          <a:xfrm>
            <a:off x="5518484" y="1325963"/>
            <a:ext cx="563840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TESTIMONIAL &amp; FOOTER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53CC6-2F5D-0314-6E2F-C766CA55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62794" cy="5687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6A24E-0AC5-2274-A0B9-071A1856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411" y="4406253"/>
            <a:ext cx="11988120" cy="36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F541120-C416-F0B5-31D7-F2AEF9E1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F66638-58DD-CD53-6B27-A324CAE16131}"/>
              </a:ext>
            </a:extLst>
          </p:cNvPr>
          <p:cNvSpPr/>
          <p:nvPr/>
        </p:nvSpPr>
        <p:spPr>
          <a:xfrm>
            <a:off x="4387916" y="418390"/>
            <a:ext cx="4445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57021-7F67-8BE4-12B9-90B755E6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06" y="1760110"/>
            <a:ext cx="1245091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55551" y="1186966"/>
            <a:ext cx="36248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</a:rPr>
              <a:t>SIGN UP PAGE</a:t>
            </a:r>
            <a:endParaRPr lang="en-US" sz="7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A5209-2807-903D-4561-EF09AAD2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85" y="2192807"/>
            <a:ext cx="12746229" cy="57253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3847DB-DC13-94B2-2268-4A0C3800C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674" y="1472679"/>
            <a:ext cx="7746045" cy="65018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4106778" y="509751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Data Flow Diagrams (DFDs)</a:t>
            </a:r>
            <a:r>
              <a:rPr lang="en-IN" sz="4000" b="0" i="0" u="none" strike="noStrike" baseline="0" dirty="0">
                <a:latin typeface="TimesNewRomanPSMT"/>
              </a:rPr>
              <a:t>:</a:t>
            </a:r>
            <a:endParaRPr lang="en-IN" sz="4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4427620" y="292661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ACTIVITY DIAGRAM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5CAF6-81EC-66FC-C425-8472F8755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395" y="1217637"/>
            <a:ext cx="7111610" cy="67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5342020" y="184806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FLOW CHART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85BF7-3249-0566-5EF9-23EACC721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354" y="1000547"/>
            <a:ext cx="6631692" cy="708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2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4796588" y="724319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CLASS DIAGRAM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427D1-8522-C00C-E7D4-0BB7EAF7E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304" y="1760373"/>
            <a:ext cx="6920043" cy="57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2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5374104" y="724319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ER DIAGRAM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290A4-8F51-FCE3-3E32-D53E37676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56" y="1770031"/>
            <a:ext cx="13470288" cy="64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3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2"/>
            <a:ext cx="14630400" cy="82296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E45704-20F2-16DD-6CB3-2E204D6E0310}"/>
              </a:ext>
            </a:extLst>
          </p:cNvPr>
          <p:cNvSpPr txBox="1"/>
          <p:nvPr/>
        </p:nvSpPr>
        <p:spPr>
          <a:xfrm>
            <a:off x="5374104" y="724319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baseline="0" dirty="0">
                <a:latin typeface="TimesNewRomanPS-BoldMT"/>
              </a:rPr>
              <a:t>ER DIAGRAM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B4D68-5C6D-191A-352B-1CB6BB554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463" y="228388"/>
            <a:ext cx="11036968" cy="7985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64B94-6498-7EE1-55E8-B36D2B42C512}"/>
              </a:ext>
            </a:extLst>
          </p:cNvPr>
          <p:cNvSpPr txBox="1"/>
          <p:nvPr/>
        </p:nvSpPr>
        <p:spPr>
          <a:xfrm>
            <a:off x="256674" y="401053"/>
            <a:ext cx="2454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LOGICAL</a:t>
            </a:r>
          </a:p>
          <a:p>
            <a:r>
              <a:rPr lang="en-IN" sz="4000" b="1" dirty="0"/>
              <a:t>DATABASE</a:t>
            </a:r>
          </a:p>
          <a:p>
            <a:r>
              <a:rPr lang="en-IN" sz="4000" b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5059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97235" y="791407"/>
            <a:ext cx="72236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6000" dirty="0"/>
          </a:p>
        </p:txBody>
      </p:sp>
      <p:sp>
        <p:nvSpPr>
          <p:cNvPr id="5" name="Shape 2"/>
          <p:cNvSpPr/>
          <p:nvPr/>
        </p:nvSpPr>
        <p:spPr>
          <a:xfrm>
            <a:off x="2037993" y="3861673"/>
            <a:ext cx="10554414" cy="1644848"/>
          </a:xfrm>
          <a:prstGeom prst="roundRect">
            <a:avLst>
              <a:gd name="adj" fmla="val 60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BEAD7-7158-F665-44FC-D614F3A4CEC3}"/>
              </a:ext>
            </a:extLst>
          </p:cNvPr>
          <p:cNvSpPr txBox="1"/>
          <p:nvPr/>
        </p:nvSpPr>
        <p:spPr>
          <a:xfrm>
            <a:off x="1010653" y="2294020"/>
            <a:ext cx="1256096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u="none" strike="noStrike" baseline="0" dirty="0">
                <a:latin typeface="TimesNewRomanPSMT"/>
              </a:rPr>
              <a:t>The development of "</a:t>
            </a:r>
            <a:r>
              <a:rPr lang="en-US" sz="2200" b="0" i="0" u="none" strike="noStrike" baseline="0" dirty="0" err="1">
                <a:latin typeface="TimesNewRomanPSMT"/>
              </a:rPr>
              <a:t>Bedicia</a:t>
            </a:r>
            <a:r>
              <a:rPr lang="en-US" sz="2200" b="0" i="0" u="none" strike="noStrike" baseline="0" dirty="0">
                <a:latin typeface="TimesNewRomanPSMT"/>
              </a:rPr>
              <a:t>" underscores the pivotal role of user-centric design in e-commerce. Through personalized preferences and interactive UI elements, the platform aims to elevate the shopping experience, fostering enduring customer loyalty. Emphasizing quality bedding collections,</a:t>
            </a:r>
          </a:p>
          <a:p>
            <a:pPr algn="l"/>
            <a:endParaRPr lang="en-US" sz="2200" b="0" i="0" u="none" strike="noStrike" baseline="0" dirty="0">
              <a:latin typeface="TimesNewRomanPSMT"/>
            </a:endParaRPr>
          </a:p>
          <a:p>
            <a:pPr algn="l"/>
            <a:r>
              <a:rPr lang="en-US" sz="2200" b="0" i="0" u="none" strike="noStrike" baseline="0" dirty="0" err="1">
                <a:latin typeface="TimesNewRomanPSMT"/>
              </a:rPr>
              <a:t>Bedicia</a:t>
            </a:r>
            <a:r>
              <a:rPr lang="en-US" sz="2200" b="0" i="0" u="none" strike="noStrike" baseline="0" dirty="0">
                <a:latin typeface="TimesNewRomanPSMT"/>
              </a:rPr>
              <a:t> recognizes the importance of meeting customer needs and preferences to stand out in a</a:t>
            </a:r>
          </a:p>
          <a:p>
            <a:pPr algn="l"/>
            <a:r>
              <a:rPr lang="en-IN" sz="2200" b="0" i="0" u="none" strike="noStrike" baseline="0" dirty="0">
                <a:latin typeface="TimesNewRomanPSMT"/>
              </a:rPr>
              <a:t>competitive market. </a:t>
            </a:r>
            <a:r>
              <a:rPr lang="en-US" sz="2200" b="0" i="0" u="none" strike="noStrike" baseline="0" dirty="0">
                <a:latin typeface="TimesNewRomanPSMT"/>
              </a:rPr>
              <a:t>By prioritizing user satisfaction and engagement, </a:t>
            </a:r>
            <a:r>
              <a:rPr lang="en-US" sz="2200" b="0" i="0" u="none" strike="noStrike" baseline="0" dirty="0" err="1">
                <a:latin typeface="TimesNewRomanPSMT"/>
              </a:rPr>
              <a:t>Bedicia</a:t>
            </a:r>
            <a:r>
              <a:rPr lang="en-US" sz="2200" b="0" i="0" u="none" strike="noStrike" baseline="0" dirty="0">
                <a:latin typeface="TimesNewRomanPSMT"/>
              </a:rPr>
              <a:t> transcends transactional interactions, aiming to create immersive shopping journeys. </a:t>
            </a:r>
          </a:p>
          <a:p>
            <a:pPr algn="l"/>
            <a:endParaRPr lang="en-US" sz="2200" dirty="0">
              <a:latin typeface="TimesNewRomanPSMT"/>
            </a:endParaRPr>
          </a:p>
          <a:p>
            <a:pPr algn="l"/>
            <a:r>
              <a:rPr lang="en-US" sz="2200" b="0" i="0" u="none" strike="noStrike" baseline="0" dirty="0">
                <a:latin typeface="TimesNewRomanPSMT"/>
              </a:rPr>
              <a:t>This approach not only fosters immediate gratification but also cultivates long-term customer loyalty, essential for sustained success in e-commerce. </a:t>
            </a:r>
            <a:r>
              <a:rPr lang="en-US" sz="2200" b="0" i="0" u="none" strike="noStrike" baseline="0" dirty="0" err="1">
                <a:latin typeface="TimesNewRomanPSMT"/>
              </a:rPr>
              <a:t>Bedicia's</a:t>
            </a:r>
            <a:r>
              <a:rPr lang="en-US" sz="2200" b="0" i="0" u="none" strike="noStrike" baseline="0" dirty="0">
                <a:latin typeface="TimesNewRomanPSMT"/>
              </a:rPr>
              <a:t> dedication to curating high-value bedding collections demonstrates a profound understanding of its audience's discerning tastes. This commitment to quality products tailored to exceed customer expectations positions </a:t>
            </a:r>
            <a:r>
              <a:rPr lang="en-US" sz="2200" b="0" i="0" u="none" strike="noStrike" baseline="0" dirty="0" err="1">
                <a:latin typeface="TimesNewRomanPSMT"/>
              </a:rPr>
              <a:t>Bedicia</a:t>
            </a:r>
            <a:r>
              <a:rPr lang="en-US" sz="2200" b="0" i="0" u="none" strike="noStrike" baseline="0" dirty="0">
                <a:latin typeface="TimesNewRomanPSMT"/>
              </a:rPr>
              <a:t> as more than just an e-commerce platform but a trusted partner in comfort and style pursuits.</a:t>
            </a:r>
            <a:endParaRPr lang="en-IN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3306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5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ABSTRACT</a:t>
            </a:r>
            <a:endParaRPr lang="en-US" sz="5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02F7A-E580-BB61-BB0B-EC3995958033}"/>
              </a:ext>
            </a:extLst>
          </p:cNvPr>
          <p:cNvSpPr txBox="1"/>
          <p:nvPr/>
        </p:nvSpPr>
        <p:spPr>
          <a:xfrm>
            <a:off x="5983705" y="2121813"/>
            <a:ext cx="83900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E-commerce System, conceived to replace manual operations with a computerized infrastructure, seeks to streamline processes and ensure efficient data management. </a:t>
            </a:r>
          </a:p>
          <a:p>
            <a:pPr algn="just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user-friendly computer software and readily available hardware, the system aims to provide a comprehensive solution that facilitates error-free, secure, and rapid management. This system not only stores valuable data for extended periods but</a:t>
            </a:r>
          </a:p>
          <a:p>
            <a:pPr algn="just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ensures easy accessibility and manipulation of information.</a:t>
            </a:r>
          </a:p>
          <a:p>
            <a:pPr algn="just"/>
            <a:endParaRPr lang="en-US" sz="2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our specific website, named "</a:t>
            </a:r>
            <a:r>
              <a:rPr lang="en-US" sz="2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Bedicia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this Online E-commerce System serves as the backbone for automating various operational aspects. </a:t>
            </a:r>
            <a:r>
              <a:rPr lang="en-US" sz="22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Bedicia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designed for the global distribution of bedding essentials, leverages cutting-edge technologies to enhance user experience and optimize resource utilization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97235" y="791407"/>
            <a:ext cx="72236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SCOPE</a:t>
            </a:r>
            <a:endParaRPr lang="en-US" sz="6000" dirty="0"/>
          </a:p>
        </p:txBody>
      </p:sp>
      <p:sp>
        <p:nvSpPr>
          <p:cNvPr id="5" name="Shape 2"/>
          <p:cNvSpPr/>
          <p:nvPr/>
        </p:nvSpPr>
        <p:spPr>
          <a:xfrm>
            <a:off x="2037993" y="3861673"/>
            <a:ext cx="10554414" cy="1644848"/>
          </a:xfrm>
          <a:prstGeom prst="roundRect">
            <a:avLst>
              <a:gd name="adj" fmla="val 60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BEAD7-7158-F665-44FC-D614F3A4CEC3}"/>
              </a:ext>
            </a:extLst>
          </p:cNvPr>
          <p:cNvSpPr txBox="1"/>
          <p:nvPr/>
        </p:nvSpPr>
        <p:spPr>
          <a:xfrm>
            <a:off x="1034716" y="2550694"/>
            <a:ext cx="12560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Advanced Personalization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Augmented Reality Integration</a:t>
            </a:r>
            <a:endParaRPr lang="en-IN" sz="3600" dirty="0">
              <a:latin typeface="TimesNewRomanPS-Bold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Voice Commerce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Social Commerce</a:t>
            </a:r>
            <a:endParaRPr lang="en-IN" sz="3600" dirty="0">
              <a:latin typeface="TimesNewRomanPS-Bold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Sustainability Initiatives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Global Expansion</a:t>
            </a:r>
            <a:endParaRPr lang="en-IN" sz="3600" dirty="0">
              <a:latin typeface="TimesNewRomanPS-BoldM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i="0" u="none" strike="noStrike" baseline="0" dirty="0">
                <a:latin typeface="TimesNewRomanPS-BoldMT"/>
              </a:rPr>
              <a:t>Data Analytics and Insights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08480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97235" y="791407"/>
            <a:ext cx="72236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REFRENCES</a:t>
            </a:r>
            <a:endParaRPr lang="en-US" sz="6000" dirty="0"/>
          </a:p>
        </p:txBody>
      </p:sp>
      <p:sp>
        <p:nvSpPr>
          <p:cNvPr id="5" name="Shape 2"/>
          <p:cNvSpPr/>
          <p:nvPr/>
        </p:nvSpPr>
        <p:spPr>
          <a:xfrm>
            <a:off x="2037993" y="3861673"/>
            <a:ext cx="10554414" cy="1644848"/>
          </a:xfrm>
          <a:prstGeom prst="roundRect">
            <a:avLst>
              <a:gd name="adj" fmla="val 60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BEAD7-7158-F665-44FC-D614F3A4CEC3}"/>
              </a:ext>
            </a:extLst>
          </p:cNvPr>
          <p:cNvSpPr txBox="1"/>
          <p:nvPr/>
        </p:nvSpPr>
        <p:spPr>
          <a:xfrm>
            <a:off x="2494548" y="2247155"/>
            <a:ext cx="12560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1.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NewRomanPS-BoldMT"/>
              </a:rPr>
              <a:t>Frontend Frameworks and Libraries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: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Symbo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React.js: Official documentation available at https://reactjs.org/docs/gettingstarted.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html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Symbo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Bootstrap: Documentation and examples at</a:t>
            </a:r>
          </a:p>
          <a:p>
            <a:pPr algn="l"/>
            <a:r>
              <a:rPr lang="en-IN" sz="1800" b="0" i="0" u="none" strike="noStrike" baseline="0" dirty="0">
                <a:solidFill>
                  <a:srgbClr val="0563C2"/>
                </a:solidFill>
                <a:latin typeface="TimesNewRomanPSMT"/>
                <a:hlinkClick r:id="rId4"/>
              </a:rPr>
              <a:t>https://getbootstrap.com/docs/5.1/getting-started/introduction/</a:t>
            </a:r>
            <a:endParaRPr lang="en-IN" sz="3600" dirty="0">
              <a:solidFill>
                <a:srgbClr val="0563C2"/>
              </a:solidFill>
              <a:latin typeface="TimesNewRomanPS-BoldMT"/>
            </a:endParaRPr>
          </a:p>
          <a:p>
            <a:pPr algn="l"/>
            <a:endParaRPr lang="en-IN" sz="3600" i="0" u="none" strike="noStrike" baseline="0" dirty="0">
              <a:solidFill>
                <a:srgbClr val="0563C2"/>
              </a:solidFill>
              <a:latin typeface="TimesNewRomanPS-BoldMT"/>
            </a:endParaRPr>
          </a:p>
          <a:p>
            <a:pPr algn="l"/>
            <a:r>
              <a:rPr lang="en-IN" sz="1800" b="1" i="0" u="none" strike="noStrike" baseline="0" dirty="0">
                <a:solidFill>
                  <a:srgbClr val="000000"/>
                </a:solidFill>
                <a:latin typeface="TimesNewRomanPS-BoldMT"/>
              </a:rPr>
              <a:t>2.Images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: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Symbo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freepik.com</a:t>
            </a:r>
            <a:endParaRPr lang="en-IN" sz="1800" b="0" i="0" u="none" strike="noStrike" baseline="0" dirty="0">
              <a:solidFill>
                <a:srgbClr val="0563C2"/>
              </a:solidFill>
              <a:latin typeface="TimesNewRomanPSMT"/>
            </a:endParaRPr>
          </a:p>
          <a:p>
            <a:pPr algn="l"/>
            <a:endParaRPr lang="en-IN" sz="1800" b="0" i="0" u="none" strike="noStrike" baseline="0" dirty="0">
              <a:solidFill>
                <a:srgbClr val="0563C2"/>
              </a:solidFill>
              <a:latin typeface="TimesNewRomanPSMT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TimesNewRomanPSMT"/>
              </a:rPr>
              <a:t>3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NewRomanPS-BoldMT"/>
              </a:rPr>
              <a:t>Machine Learning and Recommendations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Symbo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TensorFlow.js: TensorFlow.js documentation can be found at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TimesNewRomanPSMT"/>
              </a:rPr>
              <a:t>https://www.tensorflow.org/js/guide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Symbo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NewRomanPSMT"/>
              </a:rPr>
              <a:t>Scikit-learn (for machine learning algorithms): Documentation at </a:t>
            </a:r>
            <a:r>
              <a:rPr lang="en-US" sz="1800" b="0" i="0" u="none" strike="noStrike" baseline="0" dirty="0">
                <a:solidFill>
                  <a:srgbClr val="0563C2"/>
                </a:solidFill>
                <a:latin typeface="TimesNewRomanPSMT"/>
              </a:rPr>
              <a:t>https://scikitlearn.</a:t>
            </a:r>
          </a:p>
          <a:p>
            <a:pPr algn="l"/>
            <a:r>
              <a:rPr lang="en-IN" sz="1800" b="0" i="0" u="none" strike="noStrike" baseline="0" dirty="0">
                <a:solidFill>
                  <a:srgbClr val="0563C2"/>
                </a:solidFill>
                <a:latin typeface="TimesNewRomanPSMT"/>
              </a:rPr>
              <a:t>org/stable/documentation.html</a:t>
            </a:r>
            <a:endParaRPr lang="en-IN" sz="3600" i="0" u="none" strike="noStrike" baseline="0" dirty="0">
              <a:latin typeface="TimesNewRomanPS-BoldMT"/>
            </a:endParaRPr>
          </a:p>
        </p:txBody>
      </p:sp>
    </p:spTree>
    <p:extLst>
      <p:ext uri="{BB962C8B-B14F-4D97-AF65-F5344CB8AC3E}">
        <p14:creationId xmlns:p14="http://schemas.microsoft.com/office/powerpoint/2010/main" val="168508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880360"/>
            <a:ext cx="71574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 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9155" y="4123253"/>
            <a:ext cx="1432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No-Hassle Returns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return and refund process for your convenience.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0815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1891" y="4123253"/>
            <a:ext cx="1862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157901"/>
            <a:ext cx="29484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User-Friendly Feedback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638318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Give us feedback through our simple, user-friendly form.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2C9485-19DA-D16D-EC43-1C5F351CEE6B}"/>
              </a:ext>
            </a:extLst>
          </p:cNvPr>
          <p:cNvSpPr/>
          <p:nvPr/>
        </p:nvSpPr>
        <p:spPr>
          <a:xfrm>
            <a:off x="2932673" y="2591306"/>
            <a:ext cx="876505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SOLUTION STATEMENT</a:t>
            </a:r>
            <a:endParaRPr 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6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664964"/>
            <a:ext cx="86072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UI &amp; Customer Support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19147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UI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484120"/>
            <a:ext cx="567189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Engage with our highly interactive and user-friendly website interface.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49" y="3744099"/>
            <a:ext cx="5159931" cy="38698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9485" y="1914763"/>
            <a:ext cx="29035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24/7 Customer Support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8259485" y="2484120"/>
            <a:ext cx="43404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dedicated customer support is available round the clock for any assistance you need.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14726"/>
            <a:ext cx="65873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Quality Bedding Collection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53439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680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Luxurious Comfort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4843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Indulge in the softness and comfort of our high-quality bedding collection.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5343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681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Elegant Designs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48551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Discover elegant and stylish designs in our pillowcases collection.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5343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681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Plush &amp; Cozy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48551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Experience the ultimate coziness with our plush comforters.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71387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Guided Shopping Experience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 with Ease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search recommendation engine guides you towards perfect choices.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8583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View Enhanced Images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our enhanced images for a realistic preview of your bedding.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991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Easy Checkout Process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Smooth and efficient checkout process for a hassle-free shopping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F541120-C416-F0B5-31D7-F2AEF9E1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A768B6-BEF3-63C3-2C3F-7FF7CDC3687E}"/>
              </a:ext>
            </a:extLst>
          </p:cNvPr>
          <p:cNvSpPr/>
          <p:nvPr/>
        </p:nvSpPr>
        <p:spPr>
          <a:xfrm>
            <a:off x="4213036" y="652987"/>
            <a:ext cx="6204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SEARCH-QUERY PAGE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1D3F-A68B-6ABB-FEF9-47907C1E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349" y="2037982"/>
            <a:ext cx="1219370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5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F541120-C416-F0B5-31D7-F2AEF9E1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03DF07-853B-29FD-45B0-CDA1ACBD5BBB}"/>
              </a:ext>
            </a:extLst>
          </p:cNvPr>
          <p:cNvSpPr/>
          <p:nvPr/>
        </p:nvSpPr>
        <p:spPr>
          <a:xfrm>
            <a:off x="4593424" y="894216"/>
            <a:ext cx="45863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PRODUCT PAGE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2B6A4-0CBC-A08E-1ED2-27A1EE12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21" y="2147657"/>
            <a:ext cx="822122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641</Words>
  <Application>Microsoft Office PowerPoint</Application>
  <PresentationFormat>Custom</PresentationFormat>
  <Paragraphs>95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Gelasio</vt:lpstr>
      <vt:lpstr>Lato</vt:lpstr>
      <vt:lpstr>SymbolMT</vt:lpstr>
      <vt:lpstr>Times New Roman</vt:lpstr>
      <vt:lpstr>TimesNewRomanPS-BoldMT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hitika ghanani</cp:lastModifiedBy>
  <cp:revision>4</cp:revision>
  <dcterms:created xsi:type="dcterms:W3CDTF">2024-03-05T18:32:37Z</dcterms:created>
  <dcterms:modified xsi:type="dcterms:W3CDTF">2024-04-24T16:46:11Z</dcterms:modified>
</cp:coreProperties>
</file>